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71" r:id="rId16"/>
    <p:sldId id="273" r:id="rId17"/>
    <p:sldId id="274" r:id="rId18"/>
    <p:sldId id="275" r:id="rId19"/>
    <p:sldId id="26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91"/>
    <p:restoredTop sz="94598"/>
  </p:normalViewPr>
  <p:slideViewPr>
    <p:cSldViewPr snapToGrid="0" snapToObjects="1">
      <p:cViewPr varScale="1">
        <p:scale>
          <a:sx n="87" d="100"/>
          <a:sy n="87" d="100"/>
        </p:scale>
        <p:origin x="-128" y="-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CN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Cookies Lack Integrity: Real-World Implications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214239"/>
            <a:ext cx="8915399" cy="1126283"/>
          </a:xfrm>
        </p:spPr>
        <p:txBody>
          <a:bodyPr>
            <a:normAutofit fontScale="92500" lnSpcReduction="20000"/>
          </a:bodyPr>
          <a:lstStyle/>
          <a:p>
            <a:pPr marL="825500" indent="-819150" algn="ctr">
              <a:lnSpc>
                <a:spcPct val="80000"/>
              </a:lnSpc>
              <a:spcBef>
                <a:spcPts val="500"/>
              </a:spcBef>
              <a:buClrTx/>
              <a:buSzPct val="45000"/>
              <a:tabLst>
                <a:tab pos="825500" algn="l"/>
                <a:tab pos="938213" algn="l"/>
                <a:tab pos="1395413" algn="l"/>
                <a:tab pos="1852613" algn="l"/>
                <a:tab pos="2309813" algn="l"/>
                <a:tab pos="2767013" algn="l"/>
                <a:tab pos="3224213" algn="l"/>
                <a:tab pos="3681413" algn="l"/>
                <a:tab pos="4138613" algn="l"/>
                <a:tab pos="4595813" algn="l"/>
                <a:tab pos="5053013" algn="l"/>
                <a:tab pos="5510213" algn="l"/>
                <a:tab pos="5967413" algn="l"/>
                <a:tab pos="6424613" algn="l"/>
                <a:tab pos="6881813" algn="l"/>
                <a:tab pos="7339013" algn="l"/>
                <a:tab pos="7796213" algn="l"/>
                <a:tab pos="8253413" algn="l"/>
                <a:tab pos="8710613" algn="l"/>
                <a:tab pos="9167813" algn="l"/>
                <a:tab pos="9625013" algn="l"/>
              </a:tabLst>
            </a:pPr>
            <a:r>
              <a:rPr lang="en-US" altLang="en-US" i="1" dirty="0" err="1"/>
              <a:t>Xiaofeng</a:t>
            </a:r>
            <a:r>
              <a:rPr lang="en-US" altLang="en-US" i="1" dirty="0"/>
              <a:t> </a:t>
            </a:r>
            <a:r>
              <a:rPr lang="en-US" altLang="en-US" i="1" dirty="0" smtClean="0"/>
              <a:t>Zheng, </a:t>
            </a:r>
            <a:r>
              <a:rPr lang="en-US" altLang="en-US" i="1" dirty="0"/>
              <a:t>Jian </a:t>
            </a:r>
            <a:r>
              <a:rPr lang="en-US" altLang="en-US" i="1" dirty="0" smtClean="0"/>
              <a:t>Jiang, </a:t>
            </a:r>
            <a:r>
              <a:rPr lang="en-US" altLang="en-US" i="1" dirty="0" err="1"/>
              <a:t>Jinjin</a:t>
            </a:r>
            <a:r>
              <a:rPr lang="en-US" altLang="en-US" i="1" dirty="0"/>
              <a:t> </a:t>
            </a:r>
            <a:r>
              <a:rPr lang="en-US" altLang="en-US" i="1" dirty="0" smtClean="0"/>
              <a:t>Liang, </a:t>
            </a:r>
            <a:r>
              <a:rPr lang="en-US" altLang="en-US" i="1" dirty="0" err="1"/>
              <a:t>Haixin</a:t>
            </a:r>
            <a:r>
              <a:rPr lang="en-US" altLang="en-US" i="1" dirty="0"/>
              <a:t> </a:t>
            </a:r>
            <a:r>
              <a:rPr lang="en-US" altLang="en-US" i="1" dirty="0" err="1" smtClean="0"/>
              <a:t>Duan</a:t>
            </a:r>
            <a:r>
              <a:rPr lang="en-US" altLang="en-US" i="1" dirty="0" smtClean="0"/>
              <a:t>, </a:t>
            </a:r>
            <a:endParaRPr lang="en-US" altLang="en-US" i="1" dirty="0"/>
          </a:p>
          <a:p>
            <a:pPr marL="609600" indent="-603250" algn="ctr">
              <a:lnSpc>
                <a:spcPct val="80000"/>
              </a:lnSpc>
              <a:spcBef>
                <a:spcPts val="500"/>
              </a:spcBef>
              <a:buClrTx/>
              <a:tabLst>
                <a:tab pos="825500" algn="l"/>
                <a:tab pos="938213" algn="l"/>
                <a:tab pos="1395413" algn="l"/>
                <a:tab pos="1852613" algn="l"/>
                <a:tab pos="2309813" algn="l"/>
                <a:tab pos="2767013" algn="l"/>
                <a:tab pos="3224213" algn="l"/>
                <a:tab pos="3681413" algn="l"/>
                <a:tab pos="4138613" algn="l"/>
                <a:tab pos="4595813" algn="l"/>
                <a:tab pos="5053013" algn="l"/>
                <a:tab pos="5510213" algn="l"/>
                <a:tab pos="5967413" algn="l"/>
                <a:tab pos="6424613" algn="l"/>
                <a:tab pos="6881813" algn="l"/>
                <a:tab pos="7339013" algn="l"/>
                <a:tab pos="7796213" algn="l"/>
                <a:tab pos="8253413" algn="l"/>
                <a:tab pos="8710613" algn="l"/>
                <a:tab pos="9167813" algn="l"/>
                <a:tab pos="9625013" algn="l"/>
              </a:tabLst>
            </a:pPr>
            <a:r>
              <a:rPr lang="en-US" altLang="en-US" i="1" dirty="0" err="1"/>
              <a:t>Shuo</a:t>
            </a:r>
            <a:r>
              <a:rPr lang="en-US" altLang="en-US" i="1" dirty="0"/>
              <a:t> </a:t>
            </a:r>
            <a:r>
              <a:rPr lang="en-US" altLang="en-US" i="1" dirty="0" smtClean="0"/>
              <a:t>Chen, </a:t>
            </a:r>
            <a:r>
              <a:rPr lang="en-US" altLang="en-US" i="1" dirty="0"/>
              <a:t>Tao </a:t>
            </a:r>
            <a:r>
              <a:rPr lang="en-US" altLang="en-US" i="1" dirty="0" smtClean="0"/>
              <a:t>Wan </a:t>
            </a:r>
            <a:r>
              <a:rPr lang="en-US" altLang="en-US" i="1" dirty="0"/>
              <a:t>and Nicholas </a:t>
            </a:r>
            <a:r>
              <a:rPr lang="en-US" altLang="en-US" i="1" dirty="0" smtClean="0"/>
              <a:t>Weaver</a:t>
            </a:r>
          </a:p>
          <a:p>
            <a:pPr marL="609600" indent="-603250" algn="ctr">
              <a:lnSpc>
                <a:spcPct val="80000"/>
              </a:lnSpc>
              <a:spcBef>
                <a:spcPts val="500"/>
              </a:spcBef>
              <a:buClrTx/>
              <a:tabLst>
                <a:tab pos="825500" algn="l"/>
                <a:tab pos="938213" algn="l"/>
                <a:tab pos="1395413" algn="l"/>
                <a:tab pos="1852613" algn="l"/>
                <a:tab pos="2309813" algn="l"/>
                <a:tab pos="2767013" algn="l"/>
                <a:tab pos="3224213" algn="l"/>
                <a:tab pos="3681413" algn="l"/>
                <a:tab pos="4138613" algn="l"/>
                <a:tab pos="4595813" algn="l"/>
                <a:tab pos="5053013" algn="l"/>
                <a:tab pos="5510213" algn="l"/>
                <a:tab pos="5967413" algn="l"/>
                <a:tab pos="6424613" algn="l"/>
                <a:tab pos="6881813" algn="l"/>
                <a:tab pos="7339013" algn="l"/>
                <a:tab pos="7796213" algn="l"/>
                <a:tab pos="8253413" algn="l"/>
                <a:tab pos="8710613" algn="l"/>
                <a:tab pos="9167813" algn="l"/>
                <a:tab pos="9625013" algn="l"/>
              </a:tabLst>
            </a:pPr>
            <a:endParaRPr lang="en-US" altLang="en-US" i="1" baseline="30000" dirty="0"/>
          </a:p>
          <a:p>
            <a:pPr marL="609600" indent="-603250" algn="ctr">
              <a:lnSpc>
                <a:spcPct val="80000"/>
              </a:lnSpc>
              <a:spcBef>
                <a:spcPts val="500"/>
              </a:spcBef>
              <a:buClrTx/>
              <a:tabLst>
                <a:tab pos="825500" algn="l"/>
                <a:tab pos="938213" algn="l"/>
                <a:tab pos="1395413" algn="l"/>
                <a:tab pos="1852613" algn="l"/>
                <a:tab pos="2309813" algn="l"/>
                <a:tab pos="2767013" algn="l"/>
                <a:tab pos="3224213" algn="l"/>
                <a:tab pos="3681413" algn="l"/>
                <a:tab pos="4138613" algn="l"/>
                <a:tab pos="4595813" algn="l"/>
                <a:tab pos="5053013" algn="l"/>
                <a:tab pos="5510213" algn="l"/>
                <a:tab pos="5967413" algn="l"/>
                <a:tab pos="6424613" algn="l"/>
                <a:tab pos="6881813" algn="l"/>
                <a:tab pos="7339013" algn="l"/>
                <a:tab pos="7796213" algn="l"/>
                <a:tab pos="8253413" algn="l"/>
                <a:tab pos="8710613" algn="l"/>
                <a:tab pos="9167813" algn="l"/>
                <a:tab pos="9625013" algn="l"/>
              </a:tabLst>
            </a:pPr>
            <a:endParaRPr lang="en-US" altLang="en-US" i="1" baseline="30000" dirty="0" smtClean="0"/>
          </a:p>
          <a:p>
            <a:pPr marL="609600" indent="-603250" algn="ctr">
              <a:lnSpc>
                <a:spcPct val="80000"/>
              </a:lnSpc>
              <a:spcBef>
                <a:spcPts val="500"/>
              </a:spcBef>
              <a:buClrTx/>
              <a:tabLst>
                <a:tab pos="825500" algn="l"/>
                <a:tab pos="938213" algn="l"/>
                <a:tab pos="1395413" algn="l"/>
                <a:tab pos="1852613" algn="l"/>
                <a:tab pos="2309813" algn="l"/>
                <a:tab pos="2767013" algn="l"/>
                <a:tab pos="3224213" algn="l"/>
                <a:tab pos="3681413" algn="l"/>
                <a:tab pos="4138613" algn="l"/>
                <a:tab pos="4595813" algn="l"/>
                <a:tab pos="5053013" algn="l"/>
                <a:tab pos="5510213" algn="l"/>
                <a:tab pos="5967413" algn="l"/>
                <a:tab pos="6424613" algn="l"/>
                <a:tab pos="6881813" algn="l"/>
                <a:tab pos="7339013" algn="l"/>
                <a:tab pos="7796213" algn="l"/>
                <a:tab pos="8253413" algn="l"/>
                <a:tab pos="8710613" algn="l"/>
                <a:tab pos="9167813" algn="l"/>
                <a:tab pos="9625013" algn="l"/>
              </a:tabLst>
            </a:pPr>
            <a:r>
              <a:rPr lang="en-US" altLang="en-US" i="1" baseline="30000" dirty="0" smtClean="0"/>
              <a:t>                                                                                                                                                                       </a:t>
            </a:r>
            <a:r>
              <a:rPr lang="en-US" altLang="en-US" i="1" dirty="0" smtClean="0"/>
              <a:t>Present by </a:t>
            </a:r>
            <a:r>
              <a:rPr lang="en-US" altLang="en-US" i="1" dirty="0" err="1" smtClean="0"/>
              <a:t>Zeyi</a:t>
            </a:r>
            <a:r>
              <a:rPr lang="en-US" altLang="en-US" i="1" dirty="0" smtClean="0"/>
              <a:t> Tao</a:t>
            </a:r>
            <a:endParaRPr lang="en-US" alt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67790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Uncovered Implementation Quirks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602407" y="1549400"/>
            <a:ext cx="10435522" cy="4622800"/>
          </a:xfr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0225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Uncovered</a:t>
            </a:r>
            <a:r>
              <a:rPr lang="zh-CN" altLang="en-US" dirty="0"/>
              <a:t> </a:t>
            </a:r>
            <a:r>
              <a:rPr lang="en-US" altLang="zh-CN" dirty="0"/>
              <a:t>Vulnerabilities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19100"/>
          </a:xfrm>
        </p:spPr>
        <p:txBody>
          <a:bodyPr/>
          <a:lstStyle/>
          <a:p>
            <a:pPr marL="342900" lvl="1" indent="-342900"/>
            <a:r>
              <a:rPr lang="en-US" altLang="zh-CN" dirty="0"/>
              <a:t>Vulnerabilities</a:t>
            </a:r>
            <a:r>
              <a:rPr lang="zh-CN" altLang="en-US" dirty="0"/>
              <a:t> </a:t>
            </a:r>
            <a:r>
              <a:rPr lang="en-US" altLang="zh-CN" dirty="0"/>
              <a:t>in Handing Proxy Response</a:t>
            </a:r>
            <a:endParaRPr lang="zh-CN" alt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512343" y="2413000"/>
            <a:ext cx="7069138" cy="3656086"/>
          </a:xfrm>
          <a:prstGeom prst="rect">
            <a:avLst/>
          </a:prstGeom>
        </p:spPr>
      </p:pic>
      <p:sp>
        <p:nvSpPr>
          <p:cNvPr id="5" name="Frame 4"/>
          <p:cNvSpPr/>
          <p:nvPr/>
        </p:nvSpPr>
        <p:spPr>
          <a:xfrm>
            <a:off x="4252912" y="2997200"/>
            <a:ext cx="5526088" cy="304800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8677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Real</a:t>
            </a:r>
            <a:r>
              <a:rPr lang="zh-CN" altLang="en-US" dirty="0" smtClean="0"/>
              <a:t> </a:t>
            </a:r>
            <a:r>
              <a:rPr lang="en-US" altLang="zh-CN" dirty="0" smtClean="0"/>
              <a:t>World</a:t>
            </a:r>
            <a:r>
              <a:rPr lang="zh-CN" altLang="en-US" dirty="0" smtClean="0"/>
              <a:t> </a:t>
            </a:r>
            <a:r>
              <a:rPr lang="en-US" altLang="zh-CN" dirty="0" smtClean="0"/>
              <a:t>Exploitations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U</a:t>
            </a:r>
            <a:r>
              <a:rPr lang="en-US" altLang="zh-CN" dirty="0" smtClean="0"/>
              <a:t>sing</a:t>
            </a:r>
            <a:r>
              <a:rPr lang="zh-CN" altLang="en-US" dirty="0" smtClean="0"/>
              <a:t> </a:t>
            </a:r>
            <a:r>
              <a:rPr lang="en-US" altLang="zh-CN" dirty="0"/>
              <a:t>cookie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authentication</a:t>
            </a:r>
            <a:r>
              <a:rPr lang="zh-CN" altLang="en-US" dirty="0"/>
              <a:t> </a:t>
            </a:r>
            <a:r>
              <a:rPr lang="en-US" altLang="zh-CN" dirty="0" smtClean="0"/>
              <a:t>tokens</a:t>
            </a:r>
          </a:p>
          <a:p>
            <a:pPr lvl="1"/>
            <a:r>
              <a:rPr lang="en-US" altLang="zh-CN" dirty="0" smtClean="0"/>
              <a:t>Use cookie to identify a user session</a:t>
            </a:r>
          </a:p>
          <a:p>
            <a:pPr lvl="1"/>
            <a:endParaRPr lang="zh-CN" altLang="en-US" dirty="0"/>
          </a:p>
          <a:p>
            <a:r>
              <a:rPr lang="en-US" altLang="zh-CN" dirty="0"/>
              <a:t>Reflecting</a:t>
            </a:r>
            <a:r>
              <a:rPr lang="zh-CN" altLang="en-US" dirty="0"/>
              <a:t> </a:t>
            </a:r>
            <a:r>
              <a:rPr lang="en-US" altLang="zh-CN" dirty="0"/>
              <a:t>cookies</a:t>
            </a:r>
            <a:r>
              <a:rPr lang="zh-CN" altLang="en-US" dirty="0"/>
              <a:t> </a:t>
            </a:r>
            <a:r>
              <a:rPr lang="en-US" altLang="zh-CN" dirty="0"/>
              <a:t>into</a:t>
            </a:r>
            <a:r>
              <a:rPr lang="zh-CN" altLang="en-US" dirty="0"/>
              <a:t> </a:t>
            </a:r>
            <a:r>
              <a:rPr lang="en-US" altLang="zh-CN" dirty="0" smtClean="0"/>
              <a:t>HTML</a:t>
            </a:r>
          </a:p>
          <a:p>
            <a:pPr lvl="1"/>
            <a:r>
              <a:rPr lang="en-US" altLang="zh-CN" dirty="0" smtClean="0"/>
              <a:t>Unsafe implementation of auxiliary variables: preferred language, username etc.</a:t>
            </a:r>
          </a:p>
          <a:p>
            <a:pPr lvl="1"/>
            <a:endParaRPr lang="zh-CN" altLang="en-US" dirty="0"/>
          </a:p>
          <a:p>
            <a:r>
              <a:rPr lang="en-US" altLang="zh-CN" dirty="0" smtClean="0"/>
              <a:t>Associating</a:t>
            </a:r>
            <a:r>
              <a:rPr lang="zh-CN" altLang="en-US" dirty="0" smtClean="0"/>
              <a:t> </a:t>
            </a:r>
            <a:r>
              <a:rPr lang="en-US" altLang="zh-CN" dirty="0"/>
              <a:t>important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session</a:t>
            </a:r>
            <a:r>
              <a:rPr lang="zh-CN" altLang="en-US" dirty="0"/>
              <a:t> </a:t>
            </a:r>
            <a:r>
              <a:rPr lang="en-US" altLang="zh-CN" dirty="0"/>
              <a:t>independent</a:t>
            </a:r>
            <a:r>
              <a:rPr lang="zh-CN" altLang="en-US" dirty="0"/>
              <a:t> </a:t>
            </a:r>
            <a:r>
              <a:rPr lang="en-US" altLang="zh-CN" dirty="0"/>
              <a:t>states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 smtClean="0"/>
              <a:t>cookies</a:t>
            </a:r>
          </a:p>
          <a:p>
            <a:pPr lvl="1"/>
            <a:r>
              <a:rPr lang="en-US" altLang="zh-CN" dirty="0" smtClean="0"/>
              <a:t>Session fixation</a:t>
            </a:r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6012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Cookies</a:t>
            </a:r>
            <a:r>
              <a:rPr lang="zh-CN" altLang="en-US" dirty="0" smtClean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 smtClean="0"/>
              <a:t>Authentication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Tokens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87500"/>
            <a:ext cx="8915400" cy="584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/>
              <a:t>The attacker can selectively shadow session cookies to attribute certain activities to the attacker.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0538" y="2574925"/>
            <a:ext cx="50419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300538" y="3911600"/>
            <a:ext cx="647700" cy="1511300"/>
          </a:xfrm>
          <a:prstGeom prst="rect">
            <a:avLst/>
          </a:prstGeom>
          <a:noFill/>
          <a:ln w="381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08600" y="2105025"/>
            <a:ext cx="30241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/>
              <a:t>https://mail.google.com/a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51250" y="5567362"/>
            <a:ext cx="30972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https://chat.google.com/b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8013" y="5927725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Freeform 7"/>
          <p:cNvSpPr>
            <a:spLocks/>
          </p:cNvSpPr>
          <p:nvPr/>
        </p:nvSpPr>
        <p:spPr bwMode="auto">
          <a:xfrm>
            <a:off x="4011613" y="5638800"/>
            <a:ext cx="3168650" cy="815975"/>
          </a:xfrm>
          <a:custGeom>
            <a:avLst/>
            <a:gdLst>
              <a:gd name="T0" fmla="*/ 0 w 1996"/>
              <a:gd name="T1" fmla="*/ 454 h 514"/>
              <a:gd name="T2" fmla="*/ 862 w 1996"/>
              <a:gd name="T3" fmla="*/ 499 h 514"/>
              <a:gd name="T4" fmla="*/ 1724 w 1996"/>
              <a:gd name="T5" fmla="*/ 363 h 514"/>
              <a:gd name="T6" fmla="*/ 1996 w 1996"/>
              <a:gd name="T7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96" h="514">
                <a:moveTo>
                  <a:pt x="0" y="454"/>
                </a:moveTo>
                <a:cubicBezTo>
                  <a:pt x="287" y="484"/>
                  <a:pt x="575" y="514"/>
                  <a:pt x="862" y="499"/>
                </a:cubicBezTo>
                <a:cubicBezTo>
                  <a:pt x="1149" y="484"/>
                  <a:pt x="1535" y="446"/>
                  <a:pt x="1724" y="363"/>
                </a:cubicBezTo>
                <a:cubicBezTo>
                  <a:pt x="1913" y="280"/>
                  <a:pt x="1954" y="140"/>
                  <a:pt x="1996" y="0"/>
                </a:cubicBez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532563" y="6215062"/>
            <a:ext cx="467995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sessioncookie; domain=“chat.google.com”; path=/b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9322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5389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>
                <a:ea typeface="Courier" charset="0"/>
                <a:cs typeface="Courier" charset="0"/>
              </a:rPr>
              <a:t>Reflecting</a:t>
            </a:r>
            <a:r>
              <a:rPr lang="zh-CN" altLang="en-US" dirty="0" smtClean="0">
                <a:ea typeface="Courier" charset="0"/>
                <a:cs typeface="Courier" charset="0"/>
              </a:rPr>
              <a:t> </a:t>
            </a:r>
            <a:r>
              <a:rPr lang="en-US" altLang="zh-CN" dirty="0">
                <a:ea typeface="Courier" charset="0"/>
                <a:cs typeface="Courier" charset="0"/>
              </a:rPr>
              <a:t>cookies</a:t>
            </a:r>
            <a:r>
              <a:rPr lang="zh-CN" altLang="en-US" dirty="0">
                <a:ea typeface="Courier" charset="0"/>
                <a:cs typeface="Courier" charset="0"/>
              </a:rPr>
              <a:t> </a:t>
            </a:r>
            <a:r>
              <a:rPr lang="en-US" altLang="zh-CN" dirty="0">
                <a:ea typeface="Courier" charset="0"/>
                <a:cs typeface="Courier" charset="0"/>
              </a:rPr>
              <a:t>into</a:t>
            </a:r>
            <a:r>
              <a:rPr lang="zh-CN" altLang="en-US" dirty="0">
                <a:ea typeface="Courier" charset="0"/>
                <a:cs typeface="Courier" charset="0"/>
              </a:rPr>
              <a:t> </a:t>
            </a:r>
            <a:r>
              <a:rPr lang="en-US" altLang="zh-CN" dirty="0">
                <a:ea typeface="Courier" charset="0"/>
                <a:cs typeface="Courier" charset="0"/>
              </a:rPr>
              <a:t>HTML</a:t>
            </a:r>
            <a:r>
              <a:rPr lang="zh-CN" altLang="en-US" dirty="0">
                <a:ea typeface="Courier" charset="0"/>
                <a:cs typeface="Courier" charset="0"/>
              </a:rPr>
              <a:t/>
            </a:r>
            <a:br>
              <a:rPr lang="zh-CN" altLang="en-US" dirty="0">
                <a:ea typeface="Courier" charset="0"/>
                <a:cs typeface="Courier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5900"/>
            <a:ext cx="8915400" cy="774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Every request may bring different cookie values, no matter how you set cookies previously.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7812" y="2852738"/>
            <a:ext cx="784225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3199" y="2276475"/>
            <a:ext cx="2681288" cy="200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045199" y="2349500"/>
            <a:ext cx="4465638" cy="2087563"/>
          </a:xfrm>
          <a:prstGeom prst="rect">
            <a:avLst/>
          </a:prstGeom>
          <a:solidFill>
            <a:srgbClr val="99CC00">
              <a:alpha val="34999"/>
            </a:srgbClr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2782887" y="3429000"/>
            <a:ext cx="1966912" cy="1728788"/>
          </a:xfrm>
          <a:custGeom>
            <a:avLst/>
            <a:gdLst>
              <a:gd name="T0" fmla="*/ 60 w 1239"/>
              <a:gd name="T1" fmla="*/ 1089 h 1089"/>
              <a:gd name="T2" fmla="*/ 196 w 1239"/>
              <a:gd name="T3" fmla="*/ 318 h 1089"/>
              <a:gd name="T4" fmla="*/ 1239 w 1239"/>
              <a:gd name="T5" fmla="*/ 0 h 1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39" h="1089">
                <a:moveTo>
                  <a:pt x="60" y="1089"/>
                </a:moveTo>
                <a:cubicBezTo>
                  <a:pt x="30" y="794"/>
                  <a:pt x="0" y="499"/>
                  <a:pt x="196" y="318"/>
                </a:cubicBezTo>
                <a:cubicBezTo>
                  <a:pt x="392" y="137"/>
                  <a:pt x="1080" y="45"/>
                  <a:pt x="1239" y="0"/>
                </a:cubicBezTo>
              </a:path>
            </a:pathLst>
          </a:custGeom>
          <a:noFill/>
          <a:ln w="2556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173287" y="2961480"/>
            <a:ext cx="1511300" cy="6429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/>
              <a:t>clean cookie </a:t>
            </a:r>
          </a:p>
          <a:p>
            <a:pPr>
              <a:buClrTx/>
              <a:buFontTx/>
              <a:buNone/>
            </a:pPr>
            <a:r>
              <a:rPr lang="en-US" altLang="en-US"/>
              <a:t>with path “/”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3561556" y="4794250"/>
            <a:ext cx="2592387" cy="6429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err="1"/>
              <a:t>xss</a:t>
            </a:r>
            <a:r>
              <a:rPr lang="en-US" altLang="en-US" dirty="0"/>
              <a:t> payload cookie</a:t>
            </a:r>
          </a:p>
          <a:p>
            <a:pPr>
              <a:buClrTx/>
              <a:buFontTx/>
              <a:buNone/>
            </a:pPr>
            <a:r>
              <a:rPr lang="en-US" altLang="en-US" dirty="0"/>
              <a:t>with path “/</a:t>
            </a:r>
            <a:r>
              <a:rPr lang="en-US" altLang="en-US" dirty="0" err="1"/>
              <a:t>myaccounts</a:t>
            </a:r>
            <a:r>
              <a:rPr lang="en-US" altLang="en-US" dirty="0"/>
              <a:t>”</a:t>
            </a:r>
          </a:p>
        </p:txBody>
      </p:sp>
      <p:pic>
        <p:nvPicPr>
          <p:cNvPr id="10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0962" y="5260975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478587" y="4652963"/>
            <a:ext cx="4608512" cy="201453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365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0000FF"/>
                </a:solidFill>
              </a:rPr>
              <a:t>“/login”:</a:t>
            </a:r>
          </a:p>
          <a:p>
            <a:pPr>
              <a:buClrTx/>
              <a:buFontTx/>
              <a:buNone/>
            </a:pPr>
            <a:r>
              <a:rPr lang="en-US" altLang="en-US" b="1">
                <a:solidFill>
                  <a:srgbClr val="0000FF"/>
                </a:solidFill>
              </a:rPr>
              <a:t>    1. Cookie Validation</a:t>
            </a:r>
          </a:p>
          <a:p>
            <a:pPr>
              <a:buClrTx/>
              <a:buFontTx/>
              <a:buNone/>
            </a:pPr>
            <a:r>
              <a:rPr lang="en-US" altLang="en-US"/>
              <a:t>    2. Set Cookie with “/login”, redirection</a:t>
            </a:r>
          </a:p>
          <a:p>
            <a:pPr>
              <a:buClrTx/>
              <a:buFontTx/>
              <a:buNone/>
            </a:pPr>
            <a:r>
              <a:rPr lang="en-US" altLang="en-US"/>
              <a:t>---------------------------------------------------- </a:t>
            </a:r>
          </a:p>
          <a:p>
            <a:pPr>
              <a:buClrTx/>
              <a:buFontTx/>
              <a:buNone/>
            </a:pPr>
            <a:r>
              <a:rPr lang="en-US" altLang="en-US"/>
              <a:t>“/myaccounts”: </a:t>
            </a:r>
          </a:p>
          <a:p>
            <a:pPr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    (Cookie Validation missed!)</a:t>
            </a:r>
          </a:p>
          <a:p>
            <a:pPr>
              <a:buClrTx/>
              <a:buFontTx/>
              <a:buNone/>
            </a:pPr>
            <a:r>
              <a:rPr lang="en-US" altLang="en-US"/>
              <a:t>    1. Read Cookie from “/myaccounts” </a:t>
            </a:r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6056312" y="3640138"/>
            <a:ext cx="4392613" cy="1587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561137" y="2416175"/>
            <a:ext cx="3035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/>
              <a:t>https://secure.boa.com/login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561137" y="3640138"/>
            <a:ext cx="3414713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/>
              <a:t>secure.boa.com/myaccounts</a:t>
            </a:r>
          </a:p>
          <a:p>
            <a:pPr>
              <a:buClrTx/>
              <a:buFontTx/>
              <a:buNone/>
            </a:pPr>
            <a:r>
              <a:rPr lang="en-US" altLang="en-US"/>
              <a:t>Cookie: </a:t>
            </a:r>
            <a:r>
              <a:rPr lang="en-US" altLang="en-US">
                <a:solidFill>
                  <a:srgbClr val="FF0000"/>
                </a:solidFill>
              </a:rPr>
              <a:t>value=xss;</a:t>
            </a:r>
            <a:r>
              <a:rPr lang="en-US" altLang="en-US"/>
              <a:t> value=good;</a:t>
            </a: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6056312" y="2847975"/>
            <a:ext cx="4392613" cy="1588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6530975" y="2913063"/>
            <a:ext cx="34782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/>
              <a:t>Set-Cookie: value=good;path=“/”</a:t>
            </a:r>
          </a:p>
        </p:txBody>
      </p:sp>
      <p:sp>
        <p:nvSpPr>
          <p:cNvPr id="22" name="Freeform 12"/>
          <p:cNvSpPr>
            <a:spLocks/>
          </p:cNvSpPr>
          <p:nvPr/>
        </p:nvSpPr>
        <p:spPr bwMode="auto">
          <a:xfrm>
            <a:off x="3236912" y="3546475"/>
            <a:ext cx="1441450" cy="1655763"/>
          </a:xfrm>
          <a:custGeom>
            <a:avLst/>
            <a:gdLst>
              <a:gd name="T0" fmla="*/ 0 w 908"/>
              <a:gd name="T1" fmla="*/ 1043 h 1043"/>
              <a:gd name="T2" fmla="*/ 227 w 908"/>
              <a:gd name="T3" fmla="*/ 681 h 1043"/>
              <a:gd name="T4" fmla="*/ 545 w 908"/>
              <a:gd name="T5" fmla="*/ 454 h 1043"/>
              <a:gd name="T6" fmla="*/ 908 w 908"/>
              <a:gd name="T7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8" h="1043">
                <a:moveTo>
                  <a:pt x="0" y="1043"/>
                </a:moveTo>
                <a:cubicBezTo>
                  <a:pt x="68" y="911"/>
                  <a:pt x="136" y="779"/>
                  <a:pt x="227" y="681"/>
                </a:cubicBezTo>
                <a:cubicBezTo>
                  <a:pt x="318" y="583"/>
                  <a:pt x="432" y="567"/>
                  <a:pt x="545" y="454"/>
                </a:cubicBezTo>
                <a:cubicBezTo>
                  <a:pt x="658" y="341"/>
                  <a:pt x="783" y="170"/>
                  <a:pt x="908" y="0"/>
                </a:cubicBezTo>
              </a:path>
            </a:pathLst>
          </a:custGeom>
          <a:noFill/>
          <a:ln w="2556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3460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55490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>
                <a:latin typeface="+mn-lt"/>
                <a:ea typeface="Al Nile" charset="0"/>
                <a:cs typeface="Al Nile" charset="0"/>
              </a:rPr>
              <a:t>Associating</a:t>
            </a:r>
            <a:r>
              <a:rPr lang="zh-CN" altLang="en-US" dirty="0">
                <a:latin typeface="+mn-lt"/>
                <a:ea typeface="Al Nile" charset="0"/>
                <a:cs typeface="Al Nile" charset="0"/>
              </a:rPr>
              <a:t> </a:t>
            </a:r>
            <a:r>
              <a:rPr lang="en-US" altLang="zh-CN" dirty="0">
                <a:latin typeface="+mn-lt"/>
                <a:ea typeface="Al Nile" charset="0"/>
                <a:cs typeface="Al Nile" charset="0"/>
              </a:rPr>
              <a:t>important</a:t>
            </a:r>
            <a:r>
              <a:rPr lang="zh-CN" altLang="en-US" dirty="0">
                <a:latin typeface="+mn-lt"/>
                <a:ea typeface="Al Nile" charset="0"/>
                <a:cs typeface="Al Nile" charset="0"/>
              </a:rPr>
              <a:t> </a:t>
            </a:r>
            <a:r>
              <a:rPr lang="en-US" altLang="zh-CN" dirty="0">
                <a:latin typeface="+mn-lt"/>
                <a:ea typeface="Al Nile" charset="0"/>
                <a:cs typeface="Al Nile" charset="0"/>
              </a:rPr>
              <a:t>and</a:t>
            </a:r>
            <a:r>
              <a:rPr lang="zh-CN" altLang="en-US" dirty="0">
                <a:latin typeface="+mn-lt"/>
                <a:ea typeface="Al Nile" charset="0"/>
                <a:cs typeface="Al Nile" charset="0"/>
              </a:rPr>
              <a:t> </a:t>
            </a:r>
            <a:r>
              <a:rPr lang="en-US" altLang="zh-CN" dirty="0">
                <a:latin typeface="+mn-lt"/>
                <a:ea typeface="Al Nile" charset="0"/>
                <a:cs typeface="Al Nile" charset="0"/>
              </a:rPr>
              <a:t>session</a:t>
            </a:r>
            <a:r>
              <a:rPr lang="zh-CN" altLang="en-US" dirty="0">
                <a:latin typeface="+mn-lt"/>
                <a:ea typeface="Al Nile" charset="0"/>
                <a:cs typeface="Al Nile" charset="0"/>
              </a:rPr>
              <a:t> </a:t>
            </a:r>
            <a:r>
              <a:rPr lang="en-US" altLang="zh-CN" dirty="0">
                <a:latin typeface="+mn-lt"/>
                <a:ea typeface="Al Nile" charset="0"/>
                <a:cs typeface="Al Nile" charset="0"/>
              </a:rPr>
              <a:t>independent</a:t>
            </a:r>
            <a:r>
              <a:rPr lang="zh-CN" altLang="en-US" dirty="0">
                <a:latin typeface="+mn-lt"/>
                <a:ea typeface="Al Nile" charset="0"/>
                <a:cs typeface="Al Nile" charset="0"/>
              </a:rPr>
              <a:t> </a:t>
            </a:r>
            <a:r>
              <a:rPr lang="en-US" altLang="zh-CN" dirty="0">
                <a:latin typeface="+mn-lt"/>
                <a:ea typeface="Al Nile" charset="0"/>
                <a:cs typeface="Al Nile" charset="0"/>
              </a:rPr>
              <a:t>states</a:t>
            </a:r>
            <a:r>
              <a:rPr lang="zh-CN" altLang="en-US" dirty="0">
                <a:latin typeface="+mn-lt"/>
                <a:ea typeface="Al Nile" charset="0"/>
                <a:cs typeface="Al Nile" charset="0"/>
              </a:rPr>
              <a:t> </a:t>
            </a:r>
            <a:r>
              <a:rPr lang="en-US" altLang="zh-CN" dirty="0">
                <a:latin typeface="+mn-lt"/>
                <a:ea typeface="Al Nile" charset="0"/>
                <a:cs typeface="Al Nile" charset="0"/>
              </a:rPr>
              <a:t>with</a:t>
            </a:r>
            <a:r>
              <a:rPr lang="zh-CN" altLang="en-US" dirty="0">
                <a:latin typeface="+mn-lt"/>
                <a:ea typeface="Al Nile" charset="0"/>
                <a:cs typeface="Al Nile" charset="0"/>
              </a:rPr>
              <a:t> </a:t>
            </a:r>
            <a:r>
              <a:rPr lang="en-US" altLang="zh-CN" dirty="0" smtClean="0">
                <a:latin typeface="+mn-lt"/>
                <a:ea typeface="Al Nile" charset="0"/>
                <a:cs typeface="Al Nile" charset="0"/>
              </a:rPr>
              <a:t>cookies</a:t>
            </a:r>
            <a:endParaRPr lang="en-US" dirty="0">
              <a:latin typeface="+mn-lt"/>
              <a:ea typeface="Al Nile" charset="0"/>
              <a:cs typeface="Al Nile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273300"/>
            <a:ext cx="8915400" cy="3777622"/>
          </a:xfrm>
        </p:spPr>
        <p:txBody>
          <a:bodyPr/>
          <a:lstStyle/>
          <a:p>
            <a:r>
              <a:rPr lang="en-US" dirty="0" smtClean="0"/>
              <a:t>Shopping cart tracking/manipulation on popular E-commerce websites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Browsing history and purchase tracking/hijacking on Amazon</a:t>
            </a:r>
          </a:p>
          <a:p>
            <a:endParaRPr lang="en-US" dirty="0"/>
          </a:p>
          <a:p>
            <a:pPr lvl="1"/>
            <a:r>
              <a:rPr lang="en-US" dirty="0" smtClean="0"/>
              <a:t>Tracking of all purchases</a:t>
            </a:r>
          </a:p>
          <a:p>
            <a:pPr lvl="1"/>
            <a:r>
              <a:rPr lang="en-US" dirty="0" smtClean="0"/>
              <a:t>Potential hijacking of purchases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4917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Possible 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Solutions</a:t>
            </a:r>
          </a:p>
          <a:p>
            <a:pPr lvl="1"/>
            <a:r>
              <a:rPr lang="en-US" dirty="0"/>
              <a:t>Full HSTS and Public Suffix List</a:t>
            </a:r>
          </a:p>
          <a:p>
            <a:pPr lvl="1"/>
            <a:r>
              <a:rPr lang="en-US" dirty="0"/>
              <a:t>Defensive Cookie Practices</a:t>
            </a:r>
          </a:p>
          <a:p>
            <a:pPr lvl="1"/>
            <a:r>
              <a:rPr lang="en-US" dirty="0"/>
              <a:t>Anomaly </a:t>
            </a:r>
            <a:r>
              <a:rPr lang="en-US" dirty="0" smtClean="0"/>
              <a:t>Detection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Our Browser Enhancements</a:t>
            </a:r>
          </a:p>
          <a:p>
            <a:pPr lvl="1"/>
            <a:r>
              <a:rPr lang="en-US" dirty="0" smtClean="0"/>
              <a:t>Mitigating Active Network Attackers</a:t>
            </a:r>
          </a:p>
          <a:p>
            <a:pPr lvl="1"/>
            <a:r>
              <a:rPr lang="en-US" dirty="0" smtClean="0"/>
              <a:t>Mitigating Web Attackers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18924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Browser Enhancements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14500"/>
            <a:ext cx="8915400" cy="4196722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A browser MUST NOT accept a cookie presented in an HTTP response with the secure flag set, nor overwrite an unexpired secure cookie </a:t>
            </a:r>
          </a:p>
          <a:p>
            <a:r>
              <a:rPr lang="en-US" sz="2000" dirty="0"/>
              <a:t>Cookies with the secure flag MUST be given higher priority over non-secure cookies. </a:t>
            </a:r>
          </a:p>
          <a:p>
            <a:r>
              <a:rPr lang="en-US" sz="2000" dirty="0"/>
              <a:t>A browser MUST only send the highest priority cookie for any cookie name. </a:t>
            </a:r>
          </a:p>
          <a:p>
            <a:r>
              <a:rPr lang="en-US" sz="2000" dirty="0"/>
              <a:t>In removing cookies due to a too-full cookie store, the browser MUST NOT remove a secure cookie when there are non-secure cookies that can be </a:t>
            </a:r>
            <a:r>
              <a:rPr lang="en-US" sz="2000" dirty="0" smtClean="0"/>
              <a:t>re </a:t>
            </a:r>
            <a:r>
              <a:rPr lang="en-US" sz="2000" dirty="0"/>
              <a:t>moved. </a:t>
            </a:r>
          </a:p>
          <a:p>
            <a:r>
              <a:rPr lang="en-US" sz="2000" dirty="0"/>
              <a:t>The browser MUST allow an HTTP connection to clear a secure cookie 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browser MUST NOT send a cookie with the “do not send” flag, nor send any non-secure cookie with the same name.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6491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provided an evaluation of potential susceptible websites to cookie injection </a:t>
            </a:r>
            <a:r>
              <a:rPr lang="en-US" dirty="0" smtClean="0"/>
              <a:t>attacks.</a:t>
            </a:r>
          </a:p>
          <a:p>
            <a:r>
              <a:rPr lang="en-US" dirty="0" smtClean="0"/>
              <a:t>We </a:t>
            </a:r>
            <a:r>
              <a:rPr lang="en-US" dirty="0"/>
              <a:t>examined both browser-side and server-side cookie implementation, in which we found </a:t>
            </a:r>
            <a:r>
              <a:rPr lang="en-US" dirty="0" smtClean="0"/>
              <a:t>several </a:t>
            </a:r>
            <a:r>
              <a:rPr lang="en-US" dirty="0"/>
              <a:t>browser vulnerabilities and a number of non- conforming and/or inconsistent </a:t>
            </a:r>
            <a:r>
              <a:rPr lang="en-US" dirty="0" smtClean="0"/>
              <a:t>implementations.</a:t>
            </a:r>
          </a:p>
          <a:p>
            <a:r>
              <a:rPr lang="en-US" dirty="0" smtClean="0"/>
              <a:t>We </a:t>
            </a:r>
            <a:r>
              <a:rPr lang="en-US" dirty="0"/>
              <a:t>demonstrated the severity and prevalence of cookie injection attacks in the real </a:t>
            </a:r>
            <a:r>
              <a:rPr lang="en-US" dirty="0" smtClean="0"/>
              <a:t>world.</a:t>
            </a:r>
            <a:endParaRPr lang="en-US" dirty="0"/>
          </a:p>
          <a:p>
            <a:r>
              <a:rPr lang="en-US" dirty="0"/>
              <a:t>We developed and implemented browser-side </a:t>
            </a:r>
            <a:r>
              <a:rPr lang="en-US" dirty="0" smtClean="0"/>
              <a:t>enhancements </a:t>
            </a:r>
            <a:r>
              <a:rPr lang="en-US" dirty="0"/>
              <a:t>to provide better cookie isolation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51475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Courier" charset="0"/>
                <a:cs typeface="Courier" charset="0"/>
              </a:rPr>
              <a:t>According</a:t>
            </a:r>
            <a:r>
              <a:rPr lang="zh-CN" altLang="en-US" dirty="0" smtClean="0">
                <a:ea typeface="Courier" charset="0"/>
                <a:cs typeface="Courier" charset="0"/>
              </a:rPr>
              <a:t> </a:t>
            </a:r>
            <a:r>
              <a:rPr lang="en-US" altLang="zh-CN" dirty="0" smtClean="0">
                <a:ea typeface="Courier" charset="0"/>
                <a:cs typeface="Courier" charset="0"/>
              </a:rPr>
              <a:t>to</a:t>
            </a:r>
            <a:r>
              <a:rPr lang="zh-CN" altLang="en-US" dirty="0" smtClean="0">
                <a:ea typeface="Courier" charset="0"/>
                <a:cs typeface="Courier" charset="0"/>
              </a:rPr>
              <a:t> </a:t>
            </a:r>
            <a:r>
              <a:rPr lang="en-US" altLang="zh-CN" dirty="0" smtClean="0">
                <a:ea typeface="Courier" charset="0"/>
                <a:cs typeface="Courier" charset="0"/>
              </a:rPr>
              <a:t>authors</a:t>
            </a:r>
            <a:r>
              <a:rPr lang="zh-CN" altLang="en-US" dirty="0" smtClean="0">
                <a:ea typeface="Courier" charset="0"/>
                <a:cs typeface="Courier" charset="0"/>
              </a:rPr>
              <a:t> </a:t>
            </a:r>
            <a:r>
              <a:rPr lang="en-US" altLang="zh-CN" dirty="0" smtClean="0">
                <a:ea typeface="Courier" charset="0"/>
                <a:cs typeface="Courier" charset="0"/>
              </a:rPr>
              <a:t>work, give</a:t>
            </a:r>
            <a:r>
              <a:rPr lang="zh-CN" altLang="en-US" dirty="0" smtClean="0">
                <a:ea typeface="Courier" charset="0"/>
                <a:cs typeface="Courier" charset="0"/>
              </a:rPr>
              <a:t> </a:t>
            </a:r>
            <a:r>
              <a:rPr lang="en-US" altLang="zh-CN" dirty="0" smtClean="0">
                <a:ea typeface="Courier" charset="0"/>
                <a:cs typeface="Courier" charset="0"/>
              </a:rPr>
              <a:t>one</a:t>
            </a:r>
            <a:r>
              <a:rPr lang="zh-CN" altLang="en-US" dirty="0" smtClean="0">
                <a:ea typeface="Courier" charset="0"/>
                <a:cs typeface="Courier" charset="0"/>
              </a:rPr>
              <a:t> </a:t>
            </a:r>
            <a:r>
              <a:rPr lang="en-US" altLang="zh-CN" dirty="0" smtClean="0">
                <a:ea typeface="Courier" charset="0"/>
                <a:cs typeface="Courier" charset="0"/>
              </a:rPr>
              <a:t>example</a:t>
            </a:r>
            <a:r>
              <a:rPr lang="zh-CN" altLang="en-US" dirty="0" smtClean="0">
                <a:ea typeface="Courier" charset="0"/>
                <a:cs typeface="Courier" charset="0"/>
              </a:rPr>
              <a:t> </a:t>
            </a:r>
            <a:r>
              <a:rPr lang="en-US" altLang="zh-CN" dirty="0" smtClean="0">
                <a:ea typeface="Courier" charset="0"/>
                <a:cs typeface="Courier" charset="0"/>
              </a:rPr>
              <a:t>common</a:t>
            </a:r>
            <a:r>
              <a:rPr lang="zh-CN" altLang="en-US" dirty="0" smtClean="0">
                <a:ea typeface="Courier" charset="0"/>
                <a:cs typeface="Courier" charset="0"/>
              </a:rPr>
              <a:t> </a:t>
            </a:r>
            <a:r>
              <a:rPr lang="en-US" altLang="zh-CN" dirty="0" smtClean="0">
                <a:ea typeface="Courier" charset="0"/>
                <a:cs typeface="Courier" charset="0"/>
              </a:rPr>
              <a:t>cookie</a:t>
            </a:r>
            <a:r>
              <a:rPr lang="zh-CN" altLang="en-US" dirty="0" smtClean="0">
                <a:ea typeface="Courier" charset="0"/>
                <a:cs typeface="Courier" charset="0"/>
              </a:rPr>
              <a:t> </a:t>
            </a:r>
            <a:r>
              <a:rPr lang="en-US" altLang="zh-CN" dirty="0" smtClean="0">
                <a:ea typeface="Courier" charset="0"/>
                <a:cs typeface="Courier" charset="0"/>
              </a:rPr>
              <a:t>usage</a:t>
            </a:r>
            <a:r>
              <a:rPr lang="en-US" altLang="zh-CN" dirty="0">
                <a:ea typeface="Courier" charset="0"/>
                <a:cs typeface="Courier" charset="0"/>
              </a:rPr>
              <a:t> </a:t>
            </a:r>
            <a:r>
              <a:rPr lang="en-US" altLang="zh-CN" dirty="0" smtClean="0">
                <a:ea typeface="Courier" charset="0"/>
                <a:cs typeface="Courier" charset="0"/>
              </a:rPr>
              <a:t>which often lead to cookie injection attacks if specific defensive measures are not in place.</a:t>
            </a:r>
            <a:endParaRPr lang="zh-CN" altLang="en-US" dirty="0" smtClean="0">
              <a:ea typeface="Courier" charset="0"/>
              <a:cs typeface="Courier" charset="0"/>
            </a:endParaRPr>
          </a:p>
          <a:p>
            <a:r>
              <a:rPr lang="en-US" altLang="zh-CN" dirty="0" smtClean="0">
                <a:ea typeface="Courier" charset="0"/>
                <a:cs typeface="Courier" charset="0"/>
              </a:rPr>
              <a:t>Why </a:t>
            </a:r>
            <a:r>
              <a:rPr lang="en-US" altLang="zh-CN" dirty="0" smtClean="0">
                <a:ea typeface="Courier" charset="0"/>
                <a:cs typeface="Courier" charset="0"/>
              </a:rPr>
              <a:t>network cookies are unsafe?(open questions)</a:t>
            </a:r>
          </a:p>
          <a:p>
            <a:r>
              <a:rPr lang="en-US" altLang="zh-CN" dirty="0" smtClean="0">
                <a:ea typeface="Courier" charset="0"/>
                <a:cs typeface="Courier" charset="0"/>
              </a:rPr>
              <a:t>Is there any possible solution but without using </a:t>
            </a:r>
            <a:r>
              <a:rPr lang="en-US" altLang="zh-CN" dirty="0" err="1" smtClean="0">
                <a:ea typeface="Courier" charset="0"/>
                <a:cs typeface="Courier" charset="0"/>
              </a:rPr>
              <a:t>cookies?(</a:t>
            </a:r>
            <a:r>
              <a:rPr lang="en-US" altLang="zh-CN" dirty="0" err="1">
                <a:ea typeface="Courier" charset="0"/>
                <a:cs typeface="Courier" charset="0"/>
              </a:rPr>
              <a:t>open</a:t>
            </a:r>
            <a:r>
              <a:rPr lang="en-US" altLang="zh-CN" dirty="0">
                <a:ea typeface="Courier" charset="0"/>
                <a:cs typeface="Courier" charset="0"/>
              </a:rPr>
              <a:t> </a:t>
            </a:r>
            <a:r>
              <a:rPr lang="en-US" altLang="zh-CN" dirty="0" smtClean="0">
                <a:ea typeface="Courier" charset="0"/>
                <a:cs typeface="Courier" charset="0"/>
              </a:rPr>
              <a:t>questions</a:t>
            </a:r>
            <a:r>
              <a:rPr lang="en-US" altLang="zh-CN" dirty="0">
                <a:ea typeface="Courier" charset="0"/>
                <a:cs typeface="Courier" charset="0"/>
              </a:rPr>
              <a:t>)</a:t>
            </a:r>
          </a:p>
          <a:p>
            <a:endParaRPr lang="en-US" altLang="zh-CN" dirty="0" smtClean="0"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6629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How Cookie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781" y="1408829"/>
            <a:ext cx="8915400" cy="2172571"/>
          </a:xfrm>
        </p:spPr>
        <p:txBody>
          <a:bodyPr>
            <a:normAutofit/>
          </a:bodyPr>
          <a:lstStyle/>
          <a:p>
            <a:pPr marL="336550" indent="-336550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000" b="1" dirty="0"/>
              <a:t>Interface</a:t>
            </a:r>
            <a:r>
              <a:rPr lang="en-US" altLang="en-US" sz="2000" dirty="0"/>
              <a:t>: a key-value like browser-side storage to maintain states</a:t>
            </a:r>
          </a:p>
          <a:p>
            <a:pPr marL="736600" lvl="1" indent="-279400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1800" dirty="0"/>
              <a:t>Write: </a:t>
            </a:r>
            <a:r>
              <a:rPr lang="en-US" altLang="en-US" sz="1800" dirty="0" err="1"/>
              <a:t>setcookie</a:t>
            </a:r>
            <a:r>
              <a:rPr lang="en-US" altLang="en-US" sz="1800" dirty="0"/>
              <a:t>(name, value, </a:t>
            </a:r>
            <a:r>
              <a:rPr lang="en-US" altLang="en-US" sz="1800" dirty="0">
                <a:solidFill>
                  <a:srgbClr val="808080"/>
                </a:solidFill>
              </a:rPr>
              <a:t>expire, path, domain, secure, </a:t>
            </a:r>
            <a:r>
              <a:rPr lang="en-US" altLang="en-US" sz="1800" dirty="0" err="1">
                <a:solidFill>
                  <a:srgbClr val="808080"/>
                </a:solidFill>
              </a:rPr>
              <a:t>httponly</a:t>
            </a:r>
            <a:r>
              <a:rPr lang="en-US" altLang="en-US" sz="1800" dirty="0"/>
              <a:t>)</a:t>
            </a:r>
          </a:p>
          <a:p>
            <a:pPr marL="736600" lvl="1" indent="-279400">
              <a:lnSpc>
                <a:spcPct val="80000"/>
              </a:lnSpc>
              <a:spcBef>
                <a:spcPts val="450"/>
              </a:spcBef>
              <a:buFont typeface="Arial" charset="0"/>
              <a:buChar char="–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1800" dirty="0"/>
              <a:t>Read: $_</a:t>
            </a:r>
            <a:r>
              <a:rPr lang="en-US" altLang="en-US" sz="1800" dirty="0" smtClean="0"/>
              <a:t>COOKIE[name]</a:t>
            </a:r>
            <a:endParaRPr lang="en-US" altLang="en-US" sz="1800" dirty="0"/>
          </a:p>
          <a:p>
            <a:r>
              <a:rPr lang="en-US" altLang="en-US" sz="2000" b="1" dirty="0"/>
              <a:t>Protocol</a:t>
            </a:r>
            <a:r>
              <a:rPr lang="en-US" altLang="en-US" sz="2000" dirty="0"/>
              <a:t>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35231" y="3482975"/>
            <a:ext cx="2681288" cy="200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82495" y="4076700"/>
            <a:ext cx="784225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4651356" y="4791075"/>
            <a:ext cx="5472113" cy="50800"/>
          </a:xfrm>
          <a:prstGeom prst="line">
            <a:avLst/>
          </a:prstGeom>
          <a:noFill/>
          <a:ln w="63360" cap="sq">
            <a:solidFill>
              <a:srgbClr val="000000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651356" y="4221163"/>
            <a:ext cx="5472113" cy="1587"/>
          </a:xfrm>
          <a:prstGeom prst="line">
            <a:avLst/>
          </a:prstGeom>
          <a:noFill/>
          <a:ln w="63360" cap="sq">
            <a:solidFill>
              <a:srgbClr val="000000"/>
            </a:solidFill>
            <a:miter lim="800000"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579919" y="3284538"/>
            <a:ext cx="59166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 dirty="0"/>
              <a:t>http://</a:t>
            </a:r>
            <a:r>
              <a:rPr lang="en-US" altLang="en-US" sz="1600" b="1" dirty="0" err="1"/>
              <a:t>login.example.com</a:t>
            </a:r>
            <a:r>
              <a:rPr lang="en-US" altLang="en-US" sz="1600" b="1" dirty="0"/>
              <a:t>/</a:t>
            </a:r>
          </a:p>
          <a:p>
            <a:pPr>
              <a:buClrTx/>
              <a:buFontTx/>
              <a:buNone/>
            </a:pPr>
            <a:r>
              <a:rPr lang="en-US" altLang="en-US" sz="1600" b="1" dirty="0"/>
              <a:t>Set-Cookie: user=</a:t>
            </a:r>
            <a:r>
              <a:rPr lang="en-US" altLang="en-US" sz="1600" b="1" dirty="0" err="1"/>
              <a:t>alice</a:t>
            </a:r>
            <a:r>
              <a:rPr lang="en-US" altLang="en-US" sz="1600" b="1" dirty="0"/>
              <a:t>; domain=“.</a:t>
            </a:r>
            <a:r>
              <a:rPr lang="en-US" altLang="en-US" sz="1600" b="1" dirty="0" err="1"/>
              <a:t>example.com</a:t>
            </a:r>
            <a:r>
              <a:rPr lang="en-US" altLang="en-US" sz="1600" b="1" dirty="0"/>
              <a:t>”; path=/; …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56181" y="4589463"/>
            <a:ext cx="2598738" cy="85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endParaRPr lang="en-US" altLang="en-US" b="1"/>
          </a:p>
          <a:p>
            <a:pPr>
              <a:buClrTx/>
              <a:buFontTx/>
              <a:buNone/>
            </a:pPr>
            <a:r>
              <a:rPr lang="en-US" altLang="en-US" sz="1600" b="1"/>
              <a:t>http://www.example.com/</a:t>
            </a:r>
          </a:p>
          <a:p>
            <a:pPr>
              <a:buClrTx/>
              <a:buFontTx/>
              <a:buNone/>
            </a:pPr>
            <a:r>
              <a:rPr lang="en-US" altLang="en-US" sz="1600" b="1"/>
              <a:t>Cookie: user=alice; …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563794" y="3644900"/>
            <a:ext cx="12715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key</a:t>
            </a:r>
            <a:r>
              <a:rPr lang="en-US" altLang="en-US" b="1"/>
              <a:t>  </a:t>
            </a:r>
            <a:r>
              <a:rPr lang="en-US" altLang="en-US" b="1">
                <a:solidFill>
                  <a:srgbClr val="0000FF"/>
                </a:solidFill>
              </a:rPr>
              <a:t>value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7746981" y="2852738"/>
            <a:ext cx="2976563" cy="368300"/>
          </a:xfrm>
          <a:prstGeom prst="rect">
            <a:avLst/>
          </a:prstGeom>
          <a:solidFill>
            <a:srgbClr val="0000FF">
              <a:alpha val="48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/>
              <a:t>Write as a response header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987531" y="3213100"/>
            <a:ext cx="2197100" cy="368300"/>
          </a:xfrm>
          <a:prstGeom prst="rect">
            <a:avLst/>
          </a:prstGeom>
          <a:solidFill>
            <a:srgbClr val="0000FF">
              <a:alpha val="48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/>
              <a:t>Stored as key-value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938694" y="5583238"/>
            <a:ext cx="5568950" cy="642937"/>
          </a:xfrm>
          <a:prstGeom prst="rect">
            <a:avLst/>
          </a:prstGeom>
          <a:solidFill>
            <a:srgbClr val="0000FF">
              <a:alpha val="48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/>
              <a:t>Matches cookie domain and path with the URL,</a:t>
            </a:r>
          </a:p>
          <a:p>
            <a:pPr>
              <a:buClrTx/>
              <a:buFontTx/>
              <a:buNone/>
            </a:pPr>
            <a:r>
              <a:rPr lang="en-US" altLang="en-US"/>
              <a:t>Only sends name-value pairs of all matching cookies.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774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Cookie’s Weak Access Control Policy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2504152" y="1633870"/>
            <a:ext cx="8915400" cy="3777622"/>
          </a:xfrm>
          <a:ln/>
        </p:spPr>
        <p:txBody>
          <a:bodyPr/>
          <a:lstStyle/>
          <a:p>
            <a:pPr marL="336550" indent="-336550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400" dirty="0">
                <a:solidFill>
                  <a:schemeClr val="tx1"/>
                </a:solidFill>
              </a:rPr>
              <a:t>In the same origin policy of web, the origin is usually defined by </a:t>
            </a:r>
            <a:r>
              <a:rPr lang="en-US" altLang="en-US" sz="2400" b="1" dirty="0">
                <a:solidFill>
                  <a:srgbClr val="FF0000"/>
                </a:solidFill>
              </a:rPr>
              <a:t>protocol, domain, and port</a:t>
            </a:r>
            <a:r>
              <a:rPr lang="en-US" altLang="en-US" sz="2400" dirty="0">
                <a:solidFill>
                  <a:srgbClr val="FF0000"/>
                </a:solidFill>
              </a:rPr>
              <a:t>, </a:t>
            </a:r>
            <a:r>
              <a:rPr lang="en-US" altLang="en-US" sz="2400" dirty="0">
                <a:solidFill>
                  <a:schemeClr val="tx1"/>
                </a:solidFill>
              </a:rPr>
              <a:t>isolating static/active content from different websites.</a:t>
            </a:r>
          </a:p>
          <a:p>
            <a:pPr marL="336550" indent="-330200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 dirty="0"/>
          </a:p>
          <a:p>
            <a:pPr marL="336550" indent="-336550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400" dirty="0">
                <a:solidFill>
                  <a:schemeClr val="tx1"/>
                </a:solidFill>
              </a:rPr>
              <a:t>The origin of cookie only includes domain. In addition, if two </a:t>
            </a:r>
            <a:r>
              <a:rPr lang="en-US" altLang="en-US" sz="2400" i="1" dirty="0">
                <a:solidFill>
                  <a:schemeClr val="tx1"/>
                </a:solidFill>
              </a:rPr>
              <a:t>domains</a:t>
            </a:r>
            <a:r>
              <a:rPr lang="en-US" altLang="en-US" sz="2400" dirty="0">
                <a:solidFill>
                  <a:schemeClr val="tx1"/>
                </a:solidFill>
              </a:rPr>
              <a:t> share same suffix, the suffix may be used as cookie scope and is accessible by both domains.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</a:p>
          <a:p>
            <a:pPr marL="736600" lvl="1" indent="-279400">
              <a:lnSpc>
                <a:spcPct val="80000"/>
              </a:lnSpc>
              <a:spcBef>
                <a:spcPts val="450"/>
              </a:spcBef>
              <a:buClr>
                <a:srgbClr val="FF6600"/>
              </a:buClr>
              <a:buFont typeface="Arial" charset="0"/>
              <a:buChar char="–"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1800" dirty="0">
                <a:solidFill>
                  <a:schemeClr val="tx1"/>
                </a:solidFill>
              </a:rPr>
              <a:t>Allows cross-domain and cross-scheme (HTTP to HTTPS) cookie injection.</a:t>
            </a: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3814246" y="5145088"/>
            <a:ext cx="1081087" cy="649287"/>
          </a:xfrm>
          <a:prstGeom prst="ellipse">
            <a:avLst/>
          </a:prstGeom>
          <a:solidFill>
            <a:srgbClr val="0000FF"/>
          </a:solidFill>
          <a:ln w="9360" cap="sq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77621" y="5792788"/>
            <a:ext cx="29225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0000FF"/>
                </a:solidFill>
              </a:rPr>
              <a:t>https</a:t>
            </a:r>
            <a:r>
              <a:rPr lang="en-US" altLang="en-US">
                <a:solidFill>
                  <a:srgbClr val="0000FF"/>
                </a:solidFill>
              </a:rPr>
              <a:t>://good.example.com/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17921" y="5145088"/>
            <a:ext cx="1081087" cy="649287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054333" y="5792788"/>
            <a:ext cx="26304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http</a:t>
            </a:r>
            <a:r>
              <a:rPr lang="en-US" altLang="en-US">
                <a:solidFill>
                  <a:srgbClr val="FF0000"/>
                </a:solidFill>
              </a:rPr>
              <a:t>://evil.example.com/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6405046" y="4929188"/>
            <a:ext cx="1587" cy="1368425"/>
          </a:xfrm>
          <a:prstGeom prst="line">
            <a:avLst/>
          </a:prstGeom>
          <a:noFill/>
          <a:ln w="63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4317483" y="4581525"/>
            <a:ext cx="3816350" cy="923925"/>
          </a:xfrm>
          <a:custGeom>
            <a:avLst/>
            <a:gdLst>
              <a:gd name="T0" fmla="*/ 2404 w 2404"/>
              <a:gd name="T1" fmla="*/ 582 h 582"/>
              <a:gd name="T2" fmla="*/ 2041 w 2404"/>
              <a:gd name="T3" fmla="*/ 174 h 582"/>
              <a:gd name="T4" fmla="*/ 1588 w 2404"/>
              <a:gd name="T5" fmla="*/ 38 h 582"/>
              <a:gd name="T6" fmla="*/ 953 w 2404"/>
              <a:gd name="T7" fmla="*/ 38 h 582"/>
              <a:gd name="T8" fmla="*/ 408 w 2404"/>
              <a:gd name="T9" fmla="*/ 264 h 582"/>
              <a:gd name="T10" fmla="*/ 0 w 2404"/>
              <a:gd name="T11" fmla="*/ 582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04" h="582">
                <a:moveTo>
                  <a:pt x="2404" y="582"/>
                </a:moveTo>
                <a:cubicBezTo>
                  <a:pt x="2290" y="423"/>
                  <a:pt x="2177" y="265"/>
                  <a:pt x="2041" y="174"/>
                </a:cubicBezTo>
                <a:cubicBezTo>
                  <a:pt x="1905" y="83"/>
                  <a:pt x="1769" y="61"/>
                  <a:pt x="1588" y="38"/>
                </a:cubicBezTo>
                <a:cubicBezTo>
                  <a:pt x="1407" y="15"/>
                  <a:pt x="1150" y="0"/>
                  <a:pt x="953" y="38"/>
                </a:cubicBezTo>
                <a:cubicBezTo>
                  <a:pt x="756" y="76"/>
                  <a:pt x="567" y="173"/>
                  <a:pt x="408" y="264"/>
                </a:cubicBezTo>
                <a:cubicBezTo>
                  <a:pt x="249" y="355"/>
                  <a:pt x="124" y="468"/>
                  <a:pt x="0" y="582"/>
                </a:cubicBezTo>
              </a:path>
            </a:pathLst>
          </a:custGeom>
          <a:noFill/>
          <a:ln w="63360" cap="sq">
            <a:solidFill>
              <a:srgbClr val="FF0000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01633" y="4149725"/>
            <a:ext cx="49339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Set-Cookie: value=bad; domain=.example.com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917308" y="5805488"/>
            <a:ext cx="792163" cy="360362"/>
          </a:xfrm>
          <a:prstGeom prst="rect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022583" y="5805488"/>
            <a:ext cx="792163" cy="360362"/>
          </a:xfrm>
          <a:prstGeom prst="rect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26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Cookie Overwriting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854149"/>
          </a:xfrm>
        </p:spPr>
        <p:txBody>
          <a:bodyPr/>
          <a:lstStyle/>
          <a:p>
            <a:r>
              <a:rPr lang="en-US" altLang="en-US"/>
              <a:t>A cookie can be directly overwritten if its domain scope is shared with an attacker from a related domain.</a:t>
            </a:r>
            <a:r>
              <a:rPr lang="en-US" altLang="en-US" sz="1600"/>
              <a:t> 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1888" y="4513337"/>
            <a:ext cx="2681287" cy="200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112659" y="5945262"/>
            <a:ext cx="44370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value=bad; domain=.example.com; path=/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66493" y="3246438"/>
            <a:ext cx="26304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http</a:t>
            </a:r>
            <a:r>
              <a:rPr lang="en-US" altLang="en-US" dirty="0">
                <a:solidFill>
                  <a:srgbClr val="FF0000"/>
                </a:solidFill>
              </a:rPr>
              <a:t>://</a:t>
            </a:r>
            <a:r>
              <a:rPr lang="en-US" altLang="en-US" dirty="0" err="1">
                <a:solidFill>
                  <a:srgbClr val="FF0000"/>
                </a:solidFill>
              </a:rPr>
              <a:t>evil.example.com</a:t>
            </a:r>
            <a:r>
              <a:rPr lang="en-US" altLang="en-US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281737" y="3861668"/>
            <a:ext cx="1588" cy="1079500"/>
          </a:xfrm>
          <a:prstGeom prst="line">
            <a:avLst/>
          </a:prstGeom>
          <a:noFill/>
          <a:ln w="63360" cap="sq">
            <a:solidFill>
              <a:srgbClr val="FF0000"/>
            </a:solidFill>
            <a:miter lim="800000"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12447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Cookie Overwriting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726558"/>
          </a:xfrm>
        </p:spPr>
        <p:txBody>
          <a:bodyPr/>
          <a:lstStyle/>
          <a:p>
            <a:r>
              <a:rPr lang="en-US" altLang="en-US"/>
              <a:t>A cookie can be directly overwritten if its domain scope is shared with an attacker from a related domain.</a:t>
            </a:r>
            <a:r>
              <a:rPr lang="en-US" altLang="en-US" sz="1600"/>
              <a:t>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53330" y="4221163"/>
            <a:ext cx="2681287" cy="200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75442" y="5668705"/>
            <a:ext cx="4437062" cy="3683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value=bad; domain=.</a:t>
            </a:r>
            <a:r>
              <a:rPr lang="en-US" altLang="en-US" dirty="0" err="1">
                <a:solidFill>
                  <a:srgbClr val="FF0000"/>
                </a:solidFill>
              </a:rPr>
              <a:t>example.com</a:t>
            </a:r>
            <a:r>
              <a:rPr lang="en-US" altLang="en-US" dirty="0">
                <a:solidFill>
                  <a:srgbClr val="FF0000"/>
                </a:solidFill>
              </a:rPr>
              <a:t>; path=/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9192" y="4797425"/>
            <a:ext cx="784225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5542480" y="5229225"/>
            <a:ext cx="4248150" cy="1588"/>
          </a:xfrm>
          <a:prstGeom prst="line">
            <a:avLst/>
          </a:prstGeom>
          <a:noFill/>
          <a:ln w="63360" cap="sq">
            <a:solidFill>
              <a:srgbClr val="0000FF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205261" y="4546599"/>
            <a:ext cx="292258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0000FF"/>
                </a:solidFill>
              </a:rPr>
              <a:t>https</a:t>
            </a:r>
            <a:r>
              <a:rPr lang="en-US" altLang="en-US">
                <a:solidFill>
                  <a:srgbClr val="0000FF"/>
                </a:solidFill>
              </a:rPr>
              <a:t>://</a:t>
            </a:r>
            <a:r>
              <a:rPr lang="en-US" altLang="en-US" dirty="0" err="1">
                <a:solidFill>
                  <a:srgbClr val="0000FF"/>
                </a:solidFill>
              </a:rPr>
              <a:t>good.example.com</a:t>
            </a:r>
            <a:r>
              <a:rPr lang="en-US" altLang="en-US" dirty="0">
                <a:solidFill>
                  <a:srgbClr val="0000FF"/>
                </a:solidFill>
              </a:rPr>
              <a:t>/</a:t>
            </a:r>
          </a:p>
          <a:p>
            <a:pPr>
              <a:buClrTx/>
              <a:buFontTx/>
              <a:buNone/>
            </a:pPr>
            <a:r>
              <a:rPr lang="en-US" altLang="en-US" dirty="0">
                <a:solidFill>
                  <a:srgbClr val="0000FF"/>
                </a:solidFill>
              </a:rPr>
              <a:t>Cookie: </a:t>
            </a:r>
            <a:r>
              <a:rPr lang="en-US" altLang="en-US" dirty="0">
                <a:solidFill>
                  <a:srgbClr val="FF0000"/>
                </a:solidFill>
              </a:rPr>
              <a:t>value=bad;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438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Cookie Shadowing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747823"/>
          </a:xfrm>
        </p:spPr>
        <p:txBody>
          <a:bodyPr/>
          <a:lstStyle/>
          <a:p>
            <a:r>
              <a:rPr lang="en-US" altLang="en-US"/>
              <a:t>Even a cookie is set with a more-specific domain, it still could be shadowed by a related domain attacker.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4391" y="4336719"/>
            <a:ext cx="2681287" cy="200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224190" y="5853927"/>
            <a:ext cx="58816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</a:rPr>
              <a:t>value=good; domain=</a:t>
            </a:r>
            <a:r>
              <a:rPr lang="en-US" altLang="en-US" dirty="0" err="1">
                <a:solidFill>
                  <a:srgbClr val="0000FF"/>
                </a:solidFill>
              </a:rPr>
              <a:t>good.example.com</a:t>
            </a:r>
            <a:r>
              <a:rPr lang="en-US" altLang="en-US" dirty="0">
                <a:solidFill>
                  <a:srgbClr val="0000FF"/>
                </a:solidFill>
              </a:rPr>
              <a:t>; path=/; secure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65936" y="3151597"/>
            <a:ext cx="26304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http</a:t>
            </a:r>
            <a:r>
              <a:rPr lang="en-US" altLang="en-US">
                <a:solidFill>
                  <a:srgbClr val="FF0000"/>
                </a:solidFill>
              </a:rPr>
              <a:t>://</a:t>
            </a:r>
            <a:r>
              <a:rPr lang="en-US" altLang="en-US" dirty="0" err="1">
                <a:solidFill>
                  <a:srgbClr val="FF0000"/>
                </a:solidFill>
              </a:rPr>
              <a:t>evil.example.com</a:t>
            </a:r>
            <a:r>
              <a:rPr lang="en-US" altLang="en-US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163445" y="3760312"/>
            <a:ext cx="1588" cy="1079500"/>
          </a:xfrm>
          <a:prstGeom prst="line">
            <a:avLst/>
          </a:prstGeom>
          <a:noFill/>
          <a:ln w="63360" cap="sq">
            <a:solidFill>
              <a:srgbClr val="FF0000"/>
            </a:solidFill>
            <a:miter lim="800000"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659957" y="4054880"/>
            <a:ext cx="5006975" cy="3683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value=bad; domain=.example.com; path=/home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4581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Cookie Shadowing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662763"/>
          </a:xfrm>
        </p:spPr>
        <p:txBody>
          <a:bodyPr/>
          <a:lstStyle/>
          <a:p>
            <a:r>
              <a:rPr lang="en-US" altLang="en-US"/>
              <a:t>Even a cookie is set with a more-specific domain, it still could be shadowed by a related domain attacker.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6614" y="3147275"/>
            <a:ext cx="2681287" cy="200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6413" y="4596588"/>
            <a:ext cx="58816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>
                <a:solidFill>
                  <a:srgbClr val="0000FF"/>
                </a:solidFill>
              </a:rPr>
              <a:t>value=good; domain=</a:t>
            </a:r>
            <a:r>
              <a:rPr lang="en-US" altLang="en-US" dirty="0" err="1">
                <a:solidFill>
                  <a:srgbClr val="0000FF"/>
                </a:solidFill>
              </a:rPr>
              <a:t>good.example.com</a:t>
            </a:r>
            <a:r>
              <a:rPr lang="en-US" altLang="en-US" dirty="0">
                <a:solidFill>
                  <a:srgbClr val="0000FF"/>
                </a:solidFill>
              </a:rPr>
              <a:t>; path=/; secure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3768" y="4907406"/>
            <a:ext cx="5006975" cy="3683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value=bad; domain=.</a:t>
            </a:r>
            <a:r>
              <a:rPr lang="en-US" altLang="en-US" dirty="0" err="1">
                <a:solidFill>
                  <a:srgbClr val="FF0000"/>
                </a:solidFill>
              </a:rPr>
              <a:t>example.com</a:t>
            </a:r>
            <a:r>
              <a:rPr lang="en-US" altLang="en-US" dirty="0">
                <a:solidFill>
                  <a:srgbClr val="FF0000"/>
                </a:solidFill>
              </a:rPr>
              <a:t>; path=/home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42476" y="3723537"/>
            <a:ext cx="784225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5765764" y="4155337"/>
            <a:ext cx="4248150" cy="1588"/>
          </a:xfrm>
          <a:prstGeom prst="line">
            <a:avLst/>
          </a:prstGeom>
          <a:noFill/>
          <a:ln w="63360" cap="sq">
            <a:solidFill>
              <a:srgbClr val="0000FF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143589" y="3456725"/>
            <a:ext cx="349250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0000FF"/>
                </a:solidFill>
              </a:rPr>
              <a:t>https</a:t>
            </a:r>
            <a:r>
              <a:rPr lang="en-US" altLang="en-US">
                <a:solidFill>
                  <a:srgbClr val="0000FF"/>
                </a:solidFill>
              </a:rPr>
              <a:t>://</a:t>
            </a:r>
            <a:r>
              <a:rPr lang="en-US" altLang="en-US" dirty="0" err="1">
                <a:solidFill>
                  <a:srgbClr val="0000FF"/>
                </a:solidFill>
              </a:rPr>
              <a:t>good.example.com</a:t>
            </a:r>
            <a:r>
              <a:rPr lang="en-US" altLang="en-US" dirty="0">
                <a:solidFill>
                  <a:srgbClr val="0000FF"/>
                </a:solidFill>
              </a:rPr>
              <a:t>/home</a:t>
            </a:r>
          </a:p>
          <a:p>
            <a:pPr>
              <a:buClrTx/>
              <a:buFontTx/>
              <a:buNone/>
            </a:pPr>
            <a:r>
              <a:rPr lang="en-US" altLang="en-US" dirty="0">
                <a:solidFill>
                  <a:srgbClr val="0000FF"/>
                </a:solidFill>
              </a:rPr>
              <a:t>Cookie: </a:t>
            </a:r>
            <a:r>
              <a:rPr lang="en-US" altLang="en-US" dirty="0">
                <a:solidFill>
                  <a:srgbClr val="FF0000"/>
                </a:solidFill>
              </a:rPr>
              <a:t>value=bad; </a:t>
            </a:r>
            <a:r>
              <a:rPr lang="en-US" altLang="en-US" dirty="0">
                <a:solidFill>
                  <a:srgbClr val="0000FF"/>
                </a:solidFill>
              </a:rPr>
              <a:t>value=good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8395455" y="4646390"/>
            <a:ext cx="3685880" cy="209506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i="1" dirty="0"/>
              <a:t>…</a:t>
            </a:r>
          </a:p>
          <a:p>
            <a:pPr>
              <a:buClrTx/>
              <a:buFontTx/>
              <a:buNone/>
            </a:pPr>
            <a:r>
              <a:rPr lang="en-US" altLang="en-US" sz="1600" b="1" i="1" dirty="0">
                <a:solidFill>
                  <a:srgbClr val="FF0000"/>
                </a:solidFill>
              </a:rPr>
              <a:t>// return the first cookie with given name</a:t>
            </a:r>
          </a:p>
          <a:p>
            <a:pPr>
              <a:buClrTx/>
              <a:buFontTx/>
              <a:buNone/>
            </a:pPr>
            <a:r>
              <a:rPr lang="en-US" altLang="en-US" sz="1600" i="1" dirty="0"/>
              <a:t>for (</a:t>
            </a:r>
            <a:r>
              <a:rPr lang="en-US" altLang="en-US" sz="1600" i="1" dirty="0" err="1"/>
              <a:t>int</a:t>
            </a:r>
            <a:r>
              <a:rPr lang="en-US" altLang="en-US" sz="1600" i="1" dirty="0"/>
              <a:t> </a:t>
            </a:r>
            <a:r>
              <a:rPr lang="en-US" altLang="en-US" sz="1600" i="1" dirty="0" err="1"/>
              <a:t>i</a:t>
            </a:r>
            <a:r>
              <a:rPr lang="en-US" altLang="en-US" sz="1600" i="1" dirty="0"/>
              <a:t>=0; </a:t>
            </a:r>
            <a:r>
              <a:rPr lang="en-US" altLang="en-US" sz="1600" i="1" dirty="0" err="1"/>
              <a:t>i</a:t>
            </a:r>
            <a:r>
              <a:rPr lang="en-US" altLang="en-US" sz="1600" i="1" dirty="0"/>
              <a:t>&lt;</a:t>
            </a:r>
            <a:r>
              <a:rPr lang="en-US" altLang="en-US" sz="1600" i="1" dirty="0" err="1"/>
              <a:t>cookies.length</a:t>
            </a:r>
            <a:r>
              <a:rPr lang="en-US" altLang="en-US" sz="1600" i="1" dirty="0"/>
              <a:t>; </a:t>
            </a:r>
            <a:r>
              <a:rPr lang="en-US" altLang="en-US" sz="1600" i="1" dirty="0" err="1"/>
              <a:t>i</a:t>
            </a:r>
            <a:r>
              <a:rPr lang="en-US" altLang="en-US" sz="1600" i="1" dirty="0"/>
              <a:t>++) {</a:t>
            </a:r>
          </a:p>
          <a:p>
            <a:pPr>
              <a:buClrTx/>
              <a:buFontTx/>
              <a:buNone/>
            </a:pPr>
            <a:r>
              <a:rPr lang="en-US" altLang="en-US" sz="1600" i="1" dirty="0"/>
              <a:t>	if (cookies[</a:t>
            </a:r>
            <a:r>
              <a:rPr lang="en-US" altLang="en-US" sz="1600" i="1" dirty="0" err="1"/>
              <a:t>i</a:t>
            </a:r>
            <a:r>
              <a:rPr lang="en-US" altLang="en-US" sz="1600" i="1" dirty="0"/>
              <a:t>].</a:t>
            </a:r>
            <a:r>
              <a:rPr lang="en-US" altLang="en-US" sz="1600" i="1" dirty="0" err="1"/>
              <a:t>getName</a:t>
            </a:r>
            <a:r>
              <a:rPr lang="en-US" altLang="en-US" sz="1600" i="1" dirty="0"/>
              <a:t>().equals(name))</a:t>
            </a:r>
          </a:p>
          <a:p>
            <a:pPr>
              <a:buClrTx/>
              <a:buFontTx/>
              <a:buNone/>
            </a:pPr>
            <a:r>
              <a:rPr lang="en-US" altLang="en-US" sz="1600" i="1" dirty="0"/>
              <a:t>		return cookies[</a:t>
            </a:r>
            <a:r>
              <a:rPr lang="en-US" altLang="en-US" sz="1600" i="1" dirty="0" err="1"/>
              <a:t>i</a:t>
            </a:r>
            <a:r>
              <a:rPr lang="en-US" altLang="en-US" sz="1600" i="1" dirty="0"/>
              <a:t>];</a:t>
            </a:r>
          </a:p>
          <a:p>
            <a:pPr>
              <a:buClrTx/>
              <a:buFontTx/>
              <a:buNone/>
            </a:pPr>
            <a:r>
              <a:rPr lang="en-US" altLang="en-US" sz="1600" i="1" dirty="0"/>
              <a:t>}</a:t>
            </a:r>
          </a:p>
          <a:p>
            <a:pPr>
              <a:buClrTx/>
              <a:buFontTx/>
              <a:buNone/>
            </a:pPr>
            <a:r>
              <a:rPr lang="en-US" altLang="en-US" sz="1600" i="1" dirty="0"/>
              <a:t>…</a:t>
            </a:r>
            <a:r>
              <a:rPr lang="en-US" alt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7832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964" y="1671084"/>
            <a:ext cx="11139376" cy="3777622"/>
          </a:xfrm>
        </p:spPr>
        <p:txBody>
          <a:bodyPr>
            <a:normAutofit/>
          </a:bodyPr>
          <a:lstStyle/>
          <a:p>
            <a:pPr marL="0" indent="0">
              <a:spcBef>
                <a:spcPts val="700"/>
              </a:spcBef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400" dirty="0">
                <a:solidFill>
                  <a:schemeClr val="tx1"/>
                </a:solidFill>
              </a:rPr>
              <a:t>To understand the real-world impact of cookie injection attacks. </a:t>
            </a:r>
            <a:endParaRPr lang="en-US" altLang="en-US" sz="24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700"/>
              </a:spcBef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400" dirty="0"/>
          </a:p>
          <a:p>
            <a:pPr marL="457200" lvl="1" indent="0">
              <a:spcBef>
                <a:spcPts val="600"/>
              </a:spcBef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000" dirty="0">
                <a:solidFill>
                  <a:schemeClr val="tx1"/>
                </a:solidFill>
              </a:rPr>
              <a:t>In practice, how could an attacker inject malicious cookies into an HTTP/HTTPS session?</a:t>
            </a:r>
          </a:p>
          <a:p>
            <a:pPr marL="341313" indent="-336550">
              <a:spcBef>
                <a:spcPts val="700"/>
              </a:spcBef>
              <a:buClrTx/>
              <a:buFontTx/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000" dirty="0">
              <a:solidFill>
                <a:schemeClr val="tx1"/>
              </a:solidFill>
            </a:endParaRPr>
          </a:p>
          <a:p>
            <a:pPr marL="457200" lvl="1" indent="0">
              <a:spcBef>
                <a:spcPts val="600"/>
              </a:spcBef>
              <a:buClr>
                <a:srgbClr val="0000FF"/>
              </a:buClr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000" dirty="0">
                <a:solidFill>
                  <a:schemeClr val="tx1"/>
                </a:solidFill>
              </a:rPr>
              <a:t>What kind of attacks could be caused by injecting cookies?</a:t>
            </a:r>
          </a:p>
          <a:p>
            <a:pPr marL="457200" lvl="1" indent="0">
              <a:spcBef>
                <a:spcPts val="600"/>
              </a:spcBef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US" altLang="en-US" sz="2000" dirty="0" smtClean="0">
              <a:solidFill>
                <a:schemeClr val="tx1"/>
              </a:solidFill>
            </a:endParaRPr>
          </a:p>
          <a:p>
            <a:pPr marL="457200" lvl="1" indent="0">
              <a:spcBef>
                <a:spcPts val="600"/>
              </a:spcBef>
              <a:buNone/>
              <a:tabLst>
                <a:tab pos="336550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US" altLang="en-US" sz="2000" dirty="0" smtClean="0">
                <a:solidFill>
                  <a:schemeClr val="tx1"/>
                </a:solidFill>
              </a:rPr>
              <a:t>What </a:t>
            </a:r>
            <a:r>
              <a:rPr lang="en-US" altLang="en-US" sz="2000" dirty="0">
                <a:solidFill>
                  <a:schemeClr val="tx1"/>
                </a:solidFill>
              </a:rPr>
              <a:t>should we do? are there possible protocol changes to improve cookie's integrity while not to break existing websites?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363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Pitfalls in Cookie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0310"/>
            <a:ext cx="9056688" cy="480529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Uncovered Implementation Quirks</a:t>
            </a:r>
            <a:endParaRPr lang="zh-CN" altLang="en-US" b="1" dirty="0"/>
          </a:p>
          <a:p>
            <a:pPr lvl="1"/>
            <a:r>
              <a:rPr lang="en-US" altLang="zh-CN" dirty="0"/>
              <a:t>Browser-side Cookie Priority</a:t>
            </a:r>
          </a:p>
          <a:p>
            <a:pPr lvl="1"/>
            <a:r>
              <a:rPr lang="en-US" altLang="zh-CN" dirty="0"/>
              <a:t>Sever/Script-Side Cookie</a:t>
            </a:r>
            <a:r>
              <a:rPr lang="zh-CN" altLang="en-US" dirty="0"/>
              <a:t> </a:t>
            </a:r>
            <a:r>
              <a:rPr lang="en-US" altLang="zh-CN" dirty="0"/>
              <a:t>Preference</a:t>
            </a:r>
            <a:endParaRPr lang="zh-CN" altLang="en-US" dirty="0"/>
          </a:p>
          <a:p>
            <a:pPr lvl="1"/>
            <a:r>
              <a:rPr lang="en-US" altLang="zh-CN" dirty="0"/>
              <a:t>Cookie</a:t>
            </a:r>
            <a:r>
              <a:rPr lang="zh-CN" altLang="en-US" dirty="0"/>
              <a:t> </a:t>
            </a:r>
            <a:r>
              <a:rPr lang="en-US" altLang="zh-CN" dirty="0"/>
              <a:t>Storage</a:t>
            </a:r>
            <a:r>
              <a:rPr lang="zh-CN" altLang="en-US" dirty="0"/>
              <a:t> </a:t>
            </a:r>
            <a:r>
              <a:rPr lang="en-US" altLang="zh-CN" dirty="0"/>
              <a:t>Limitation</a:t>
            </a:r>
            <a:endParaRPr lang="zh-CN" altLang="en-US" dirty="0"/>
          </a:p>
          <a:p>
            <a:pPr lvl="1"/>
            <a:r>
              <a:rPr lang="en-US" altLang="zh-CN" dirty="0"/>
              <a:t>Cookie</a:t>
            </a:r>
            <a:r>
              <a:rPr lang="zh-CN" altLang="en-US" dirty="0"/>
              <a:t> </a:t>
            </a:r>
            <a:r>
              <a:rPr lang="en-US" altLang="zh-CN" dirty="0"/>
              <a:t>Header</a:t>
            </a:r>
            <a:r>
              <a:rPr lang="zh-CN" altLang="en-US" dirty="0"/>
              <a:t> </a:t>
            </a:r>
            <a:r>
              <a:rPr lang="en-US" altLang="zh-CN" dirty="0"/>
              <a:t>Size</a:t>
            </a:r>
            <a:r>
              <a:rPr lang="zh-CN" altLang="en-US" dirty="0"/>
              <a:t> </a:t>
            </a:r>
            <a:r>
              <a:rPr lang="en-US" altLang="zh-CN" dirty="0"/>
              <a:t>Limit</a:t>
            </a:r>
            <a:endParaRPr lang="zh-CN" altLang="en-US" dirty="0"/>
          </a:p>
          <a:p>
            <a:pPr lvl="1"/>
            <a:r>
              <a:rPr lang="en-US" altLang="zh-CN" dirty="0"/>
              <a:t>Cookie</a:t>
            </a:r>
            <a:r>
              <a:rPr lang="zh-CN" altLang="en-US" dirty="0"/>
              <a:t> </a:t>
            </a:r>
            <a:r>
              <a:rPr lang="en-US" altLang="zh-CN" dirty="0"/>
              <a:t>Name</a:t>
            </a:r>
            <a:endParaRPr lang="zh-CN" altLang="en-US" dirty="0"/>
          </a:p>
          <a:p>
            <a:pPr lvl="1"/>
            <a:r>
              <a:rPr lang="en-US" altLang="zh-CN" dirty="0"/>
              <a:t>Cookie</a:t>
            </a:r>
            <a:r>
              <a:rPr lang="zh-CN" altLang="en-US" dirty="0"/>
              <a:t> </a:t>
            </a:r>
            <a:r>
              <a:rPr lang="en-US" altLang="zh-CN" dirty="0" smtClean="0"/>
              <a:t>Path</a:t>
            </a:r>
            <a:endParaRPr lang="zh-CN" altLang="en-US" dirty="0" smtClean="0"/>
          </a:p>
          <a:p>
            <a:r>
              <a:rPr lang="en-US" altLang="zh-CN" b="1" dirty="0" smtClean="0"/>
              <a:t>Uncovered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Vulnerabilities</a:t>
            </a:r>
            <a:endParaRPr lang="zh-CN" altLang="en-US" b="1" dirty="0"/>
          </a:p>
          <a:p>
            <a:pPr lvl="1"/>
            <a:r>
              <a:rPr lang="en-US" altLang="zh-CN" dirty="0" smtClean="0"/>
              <a:t>Vulnerabilities</a:t>
            </a:r>
            <a:r>
              <a:rPr lang="zh-CN" altLang="en-US" dirty="0" smtClean="0"/>
              <a:t> </a:t>
            </a:r>
            <a:r>
              <a:rPr lang="en-US" altLang="zh-CN" dirty="0" smtClean="0"/>
              <a:t>in Handing Proxy Response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Vulnerabilities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Handing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Public</a:t>
            </a:r>
            <a:r>
              <a:rPr lang="zh-CN" altLang="en-US" dirty="0" smtClean="0"/>
              <a:t> </a:t>
            </a:r>
            <a:r>
              <a:rPr lang="en-US" altLang="zh-CN" dirty="0" smtClean="0"/>
              <a:t>Suffixes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Safari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Vulnerabilities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Safari</a:t>
            </a:r>
            <a:r>
              <a:rPr lang="zh-CN" altLang="en-US" dirty="0" smtClean="0"/>
              <a:t>‘</a:t>
            </a:r>
            <a:r>
              <a:rPr lang="en-US" altLang="zh-CN" dirty="0" smtClean="0"/>
              <a:t>s</a:t>
            </a:r>
            <a:r>
              <a:rPr lang="zh-CN" altLang="en-US" dirty="0" smtClean="0"/>
              <a:t> </a:t>
            </a:r>
            <a:r>
              <a:rPr lang="en-US" altLang="zh-CN" dirty="0" smtClean="0"/>
              <a:t>HSTS</a:t>
            </a:r>
            <a:r>
              <a:rPr lang="zh-CN" altLang="en-US" dirty="0" smtClean="0"/>
              <a:t> </a:t>
            </a:r>
            <a:r>
              <a:rPr lang="en-US" altLang="zh-CN" dirty="0" smtClean="0"/>
              <a:t>Implementation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4561550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556</TotalTime>
  <Words>1215</Words>
  <Application>Microsoft Macintosh PowerPoint</Application>
  <PresentationFormat>Custom</PresentationFormat>
  <Paragraphs>143</Paragraphs>
  <Slides>19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Wisp</vt:lpstr>
      <vt:lpstr>Cookies Lack Integrity: Real-World Implications </vt:lpstr>
      <vt:lpstr>How Cookie Works</vt:lpstr>
      <vt:lpstr>Cookie’s Weak Access Control Policy</vt:lpstr>
      <vt:lpstr>Cookie Overwriting</vt:lpstr>
      <vt:lpstr>Cookie Overwriting</vt:lpstr>
      <vt:lpstr>Cookie Shadowing</vt:lpstr>
      <vt:lpstr>Cookie Shadowing</vt:lpstr>
      <vt:lpstr>Motivation</vt:lpstr>
      <vt:lpstr>Pitfalls in Cookie Implementations</vt:lpstr>
      <vt:lpstr>Uncovered Implementation Quirks </vt:lpstr>
      <vt:lpstr>Uncovered Vulnerabilities </vt:lpstr>
      <vt:lpstr>Real World Exploitations</vt:lpstr>
      <vt:lpstr>Cookies as Authentication Tokens</vt:lpstr>
      <vt:lpstr>Reflecting cookies into HTML </vt:lpstr>
      <vt:lpstr>Associating important and session independent states with cookies</vt:lpstr>
      <vt:lpstr>Possible Defenses</vt:lpstr>
      <vt:lpstr>Browser Enhancements </vt:lpstr>
      <vt:lpstr>Conclusions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Cookies Lack Integrity: Real-World Implications </dc:title>
  <dc:creator>Tao, Zeyi</dc:creator>
  <cp:lastModifiedBy>kun sun</cp:lastModifiedBy>
  <cp:revision>23</cp:revision>
  <dcterms:created xsi:type="dcterms:W3CDTF">2015-11-17T14:01:08Z</dcterms:created>
  <dcterms:modified xsi:type="dcterms:W3CDTF">2015-11-17T14:02:09Z</dcterms:modified>
</cp:coreProperties>
</file>